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3" r:id="rId8"/>
    <p:sldId id="266" r:id="rId9"/>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Oct 18,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253 identifiers, 253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2105511"/>
            <a:ext cx="10911535" cy="4240549"/>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2258576" y="1665465"/>
            <a:ext cx="7674543" cy="5120640"/>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2258576" y="1665465"/>
            <a:ext cx="7674543"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pic>
        <p:nvPicPr>
          <p:cNvPr id="3" name="Picture 2" descr="MyList_PPIColorByCluster.png"/>
          <p:cNvPicPr>
            <a:picLocks noChangeAspect="1"/>
          </p:cNvPicPr>
          <p:nvPr/>
        </p:nvPicPr>
        <p:blipFill>
          <a:blip r:embed="rId3"/>
          <a:stretch>
            <a:fillRect/>
          </a:stretch>
        </p:blipFill>
        <p:spPr>
          <a:xfrm>
            <a:off x="3133405" y="1665465"/>
            <a:ext cx="5924884" cy="5120640"/>
          </a:xfrm>
          <a:prstGeom prst="rect">
            <a:avLst/>
          </a:prstGeom>
        </p:spPr>
      </p:pic>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pic>
        <p:nvPicPr>
          <p:cNvPr id="3" name="Picture 2" descr="MyList_MCODE_ALL_PPIColorByCluster.png"/>
          <p:cNvPicPr>
            <a:picLocks noChangeAspect="1"/>
          </p:cNvPicPr>
          <p:nvPr/>
        </p:nvPicPr>
        <p:blipFill>
          <a:blip r:embed="rId3"/>
          <a:stretch>
            <a:fillRect/>
          </a:stretch>
        </p:blipFill>
        <p:spPr>
          <a:xfrm>
            <a:off x="640080" y="2522367"/>
            <a:ext cx="10911535" cy="3406837"/>
          </a:xfrm>
          <a:prstGeom prst="rect">
            <a:avLst/>
          </a:prstGeom>
        </p:spPr>
      </p:pic>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45669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731520">
                <a:tc>
                  <a:txBody>
                    <a:bodyPr/>
                    <a:lstStyle/>
                    <a:p>
                      <a:r>
                        <a:t>MyList</a:t>
                      </a:r>
                    </a:p>
                  </a:txBody>
                  <a:tcPr/>
                </a:tc>
                <a:tc>
                  <a:txBody>
                    <a:bodyPr/>
                    <a:lstStyle/>
                    <a:p>
                      <a:r>
                        <a:t>R-HSA-3214815|HDACs deacetylate histones|-72.0;R-HSA-9610379|HCMV Late Events|-67.0;ko05322|Systemic lupus erythematosus|-63.9</a:t>
                      </a:r>
                    </a:p>
                  </a:txBody>
                  <a:tcPr/>
                </a:tc>
              </a:tr>
              <a:tr h="731520">
                <a:tc>
                  <a:txBody>
                    <a:bodyPr/>
                    <a:lstStyle/>
                    <a:p>
                      <a:r>
                        <a:t>MyList_MCODE_ALL</a:t>
                      </a:r>
                    </a:p>
                  </a:txBody>
                  <a:tcPr/>
                </a:tc>
                <a:tc>
                  <a:txBody>
                    <a:bodyPr/>
                    <a:lstStyle/>
                    <a:p>
                      <a:r>
                        <a:t>R-HSA-3214815|HDACs deacetylate histones|-96.9;R-HSA-9610379|HCMV Late Events|-91.9;ko05322|Systemic lupus erythematosus|-88.8</a:t>
                      </a:r>
                    </a:p>
                  </a:txBody>
                  <a:tcPr/>
                </a:tc>
              </a:tr>
              <a:tr h="731520">
                <a:tc>
                  <a:txBody>
                    <a:bodyPr/>
                    <a:lstStyle/>
                    <a:p>
                      <a:r>
                        <a:t>MyList_SUB1_MCODE_1</a:t>
                      </a:r>
                    </a:p>
                  </a:txBody>
                  <a:tcPr/>
                </a:tc>
                <a:tc>
                  <a:txBody>
                    <a:bodyPr/>
                    <a:lstStyle/>
                    <a:p>
                      <a:r>
                        <a:t>R-HSA-3214815|HDACs deacetylate histones|-100.0;R-HSA-9610379|HCMV Late Events|-99.3;hsa05322|Systemic lupus erythematosus |-96.2</a:t>
                      </a:r>
                    </a:p>
                  </a:txBody>
                  <a:tcPr/>
                </a:tc>
              </a:tr>
              <a:tr h="731520">
                <a:tc>
                  <a:txBody>
                    <a:bodyPr/>
                    <a:lstStyle/>
                    <a:p>
                      <a:r>
                        <a:t>MyList_SUB1_MCODE_2</a:t>
                      </a:r>
                    </a:p>
                  </a:txBody>
                  <a:tcPr/>
                </a:tc>
                <a:tc>
                  <a:txBody>
                    <a:bodyPr/>
                    <a:lstStyle/>
                    <a:p>
                      <a:r>
                        <a:t>GO:0051482|positive regulation of cytosolic calcium ion concentration involved in phospholipase C-activating G protein-coupled signaling pathway|-11.1;R-HSA-416476|G alpha (q) signalling events|-10.6;GO:0007200|phospholipase C-activating G protein-coupled receptor signaling pathway|-9.1</a:t>
                      </a:r>
                    </a:p>
                  </a:txBody>
                  <a:tcPr/>
                </a:tc>
              </a:tr>
              <a:tr h="731520">
                <a:tc>
                  <a:txBody>
                    <a:bodyPr/>
                    <a:lstStyle/>
                    <a:p>
                      <a:r>
                        <a:t>MyList_SUB1_MCODE_3</a:t>
                      </a:r>
                    </a:p>
                  </a:txBody>
                  <a:tcPr/>
                </a:tc>
                <a:tc>
                  <a:txBody>
                    <a:bodyPr/>
                    <a:lstStyle/>
                    <a:p>
                      <a:r>
                        <a:t>R-HSA-8856828|Clathrin-mediated endocytosis|-6.9;R-HSA-199991|Membrane Trafficking|-4.9;R-HSA-5653656|Vesicle-mediated transport|-4.9</a:t>
                      </a:r>
                    </a:p>
                  </a:txBody>
                  <a:tcPr/>
                </a:tc>
              </a:tr>
              <a:tr h="731520">
                <a:tc>
                  <a:txBody>
                    <a:bodyPr/>
                    <a:lstStyle/>
                    <a:p>
                      <a:r>
                        <a:t>MyList_SUB1_MCODE_4</a:t>
                      </a:r>
                    </a:p>
                  </a:txBody>
                  <a:tcPr/>
                </a:tc>
                <a:tc>
                  <a:txBody>
                    <a:bodyPr/>
                    <a:lstStyle/>
                    <a:p>
                      <a:r>
                        <a:t>ko04020|Calcium signaling pathway|-6.6;hsa04020|Calcium signaling pathway |-6.6;R-HSA-397014|Muscle contraction|-6.5</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